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utfit"/>
      <p:regular r:id="rId17"/>
      <p:bold r:id="rId18"/>
    </p:embeddedFont>
    <p:embeddedFont>
      <p:font typeface="Outfit SemiBo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utfit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utfi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utfitSemiBold-regular.fntdata"/><Relationship Id="rId6" Type="http://schemas.openxmlformats.org/officeDocument/2006/relationships/slide" Target="slides/slide1.xml"/><Relationship Id="rId18" Type="http://schemas.openxmlformats.org/officeDocument/2006/relationships/font" Target="fonts/Outfi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SLIDES_API12808566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SLIDES_API12808566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SLIDES_API12808566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SLIDES_API12808566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SLIDES_API12808566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SLIDES_API12808566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SLIDES_API12808566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SLIDES_API12808566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SLIDES_API12808566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SLIDES_API12808566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SLIDES_API12808566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SLIDES_API12808566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SLIDES_API12808566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SLIDES_API12808566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SLIDES_API12808566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SLIDES_API12808566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SLIDES_API12808566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SLIDES_API12808566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SLIDES_API12808566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SLIDES_API12808566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SLIDES_API12808566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SLIDES_API12808566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hyperlink" Target="https://pexels.com/?utm_source=magicslides.app&amp;utm_medium=present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hyperlink" Target="https://pexels.com/?utm_source=magicslides.app&amp;utm_medium=presentation" TargetMode="External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hyperlink" Target="https://pexels.com/?utm_source=magicslides.app&amp;utm_medium=presentation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hyperlink" Target="https://pexels.com/?utm_source=magicslides.app&amp;utm_medium=presentation" TargetMode="External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hyperlink" Target="https://pexels.com/?utm_source=magicslides.app&amp;utm_medium=presentation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pexels.com/?utm_source=magicslides.app&amp;utm_medium=presentation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hyperlink" Target="https://pexels.com/?utm_source=magicslides.app&amp;utm_medium=presentation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hyperlink" Target="https://pexels.com/?utm_source=magicslides.app&amp;utm_medium=presentation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hyperlink" Target="https://pexels.com/?utm_source=magicslides.app&amp;utm_medium=presentation" TargetMode="External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hyperlink" Target="https://pexels.com/?utm_source=magicslides.app&amp;utm_medium=presentation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3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cap="flat" cmpd="sng" w="63500">
            <a:solidFill>
              <a:srgbClr val="FFD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3"/>
          <p:cNvSpPr/>
          <p:nvPr/>
        </p:nvSpPr>
        <p:spPr>
          <a:xfrm>
            <a:off x="3810000" y="317500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AI Technical Interviewer: Project Overview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10000" y="3810000"/>
            <a:ext cx="45720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Next-Gen Solution for Technical Interviews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222500" y="4699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cap="flat" cmpd="sng" w="63500">
            <a:solidFill>
              <a:srgbClr val="FFD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2"/>
          <p:cNvSpPr/>
          <p:nvPr/>
        </p:nvSpPr>
        <p:spPr>
          <a:xfrm>
            <a:off x="3937000" y="0"/>
            <a:ext cx="507900" cy="5079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6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8</a:t>
            </a:r>
            <a:endParaRPr sz="2000">
              <a:solidFill>
                <a:srgbClr val="FFD6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3810000" y="10160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Challenges &amp; Solutions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4381500" y="1472600"/>
            <a:ext cx="4317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utfit SemiBold"/>
                <a:ea typeface="Outfit SemiBold"/>
                <a:cs typeface="Outfit SemiBold"/>
                <a:sym typeface="Outfit SemiBold"/>
              </a:rPr>
              <a:t>Innovative Approaches</a:t>
            </a:r>
            <a:endParaRPr sz="1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3513550" y="1836625"/>
            <a:ext cx="55428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Challenges: Context Management, Difficulty Scaling, Security, Edge Case Detection. Solutions include message history, experience-based question tiers, secure data handling, and response validation system.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Addresses the complexity of maintaining coherent conversation flow, adjusting question difficulty, handling sensitive data, and detecting edge cases effectively.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Ensures robust solutions for handling challenges in technical interview settings, enhancing user experience and platform reliability.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Promotes innovation and adaptability in overcoming obstacles, providing a seamless and secure interview environment for both candidates and organizations.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30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2222500" y="4699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000" y="14726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3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cap="flat" cmpd="sng" w="63500">
            <a:solidFill>
              <a:srgbClr val="FFD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3"/>
          <p:cNvSpPr/>
          <p:nvPr/>
        </p:nvSpPr>
        <p:spPr>
          <a:xfrm>
            <a:off x="3937000" y="0"/>
            <a:ext cx="507900" cy="5079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6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9</a:t>
            </a:r>
            <a:endParaRPr sz="2000">
              <a:solidFill>
                <a:srgbClr val="FFD6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3810000" y="6036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Future Scope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4381500" y="1111500"/>
            <a:ext cx="4317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utfit SemiBold"/>
                <a:ea typeface="Outfit SemiBold"/>
                <a:cs typeface="Outfit SemiBold"/>
                <a:sym typeface="Outfit SemiBold"/>
              </a:rPr>
              <a:t>Expansion Opportunities</a:t>
            </a:r>
            <a:endParaRPr sz="1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3594100" y="1568700"/>
            <a:ext cx="5450400" cy="25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Future Scope: Multilingual Support, Integration with ATS, Advanced Analytics. Enable interviews in multiple languages, integrate with ATS, and provide detailed insights on candidate performance.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Expands the platform's capabilities to cater to a diverse global audience, streamline hiring processes, and offer deeper insights for informed decision-making.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Enhances the platform's functionalities with advanced features and integrations, positioning it as a comprehensive and cutting-edge solution for technical interviews.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Drives innovation and growth by exploring new avenues for improvement and development, adapting to evolving needs and technological advancements in recruitment practices.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0" l="31899" r="31896" t="0"/>
          <a:stretch/>
        </p:blipFill>
        <p:spPr>
          <a:xfrm>
            <a:off x="381000" y="0"/>
            <a:ext cx="3048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2222500" y="4699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3300" y="11496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143000" y="508000"/>
            <a:ext cx="228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Table of Contents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810000" y="508000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01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318000" y="50800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Project Overview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810000" y="1016000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02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318000" y="101600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Dynamic Questioning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810000" y="1524000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03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318000" y="152400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Content Moderation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810000" y="2032000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04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4318000" y="203200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Professional UI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810000" y="2540000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05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4318000" y="254000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Secure Data Handling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810000" y="3048000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06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318000" y="304800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Real-Time Feedback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810000" y="3556000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07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4318000" y="355600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Customizable Interview Flow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810000" y="4064000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08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4318000" y="406400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Challenges &amp; Solutions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810000" y="4572000"/>
            <a:ext cx="5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09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4318000" y="457200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Future Scope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5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cap="flat" cmpd="sng" w="63500">
            <a:solidFill>
              <a:srgbClr val="FFD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/>
          <p:nvPr/>
        </p:nvSpPr>
        <p:spPr>
          <a:xfrm>
            <a:off x="3937000" y="0"/>
            <a:ext cx="507900" cy="5079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6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1</a:t>
            </a:r>
            <a:endParaRPr sz="2000">
              <a:solidFill>
                <a:srgbClr val="FFD6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3810000" y="66867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Project Overview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381500" y="1176575"/>
            <a:ext cx="431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utfit SemiBold"/>
                <a:ea typeface="Outfit SemiBold"/>
                <a:cs typeface="Outfit SemiBold"/>
                <a:sym typeface="Outfit SemiBold"/>
              </a:rPr>
              <a:t>Introduction</a:t>
            </a:r>
            <a:endParaRPr sz="1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3460750" y="1557575"/>
            <a:ext cx="5630700" cy="25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The AI Technical Interviewer revolutionizes initial technical interviews, powered by GPT-4o and Python, offering an interactive and adaptive experience tailored to candidates.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Features dynamic questioning, experience-based adjustment, content moderation, professional UI, secure data handling, real-time feedback, and customizable interview flow.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Tech Stack: Language - Python, Frameworks/Libraries - Gradio, OpenAI API, CSS. Features dynamic interaction, content moderation, and conversation context tracking.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Challenges: Context Management, Difficulty Scaling, Security, Edge Case Detection. Solutions include robust message history, experience-based question tiers, secure data handling, and response validation system.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30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2222500" y="4699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150" y="1176575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cap="flat" cmpd="sng" w="63500">
            <a:solidFill>
              <a:srgbClr val="FFD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/>
          <p:nvPr/>
        </p:nvSpPr>
        <p:spPr>
          <a:xfrm>
            <a:off x="3937000" y="0"/>
            <a:ext cx="507900" cy="5079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6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2</a:t>
            </a:r>
            <a:endParaRPr sz="2000">
              <a:solidFill>
                <a:srgbClr val="FFD6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3810000" y="10160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Dynamic Questioning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4381500" y="1714500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utfit SemiBold"/>
                <a:ea typeface="Outfit SemiBold"/>
                <a:cs typeface="Outfit SemiBold"/>
                <a:sym typeface="Outfit SemiBold"/>
              </a:rPr>
              <a:t>Skill-Specific Questions</a:t>
            </a:r>
            <a:endParaRPr sz="1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746500" y="2222500"/>
            <a:ext cx="50799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Automatically generates skill-specific technical questions based on the declared technology stack.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Ensures relevance and depth in questioning, enhancing the assessment process for candidates and interviewers.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Utilizes advanced algorithms to adjust question difficulty for different experience levels, maintaining an engaging interview atmosphere.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Promotes a comprehensive evaluation of candidates' technical knowledge and problem-solving skills, simulating real-world scenarios.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8519" r="8527" t="0"/>
          <a:stretch/>
        </p:blipFill>
        <p:spPr>
          <a:xfrm>
            <a:off x="381000" y="0"/>
            <a:ext cx="3048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2222500" y="4699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8900" y="1714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cap="flat" cmpd="sng" w="63500">
            <a:solidFill>
              <a:srgbClr val="FFD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7"/>
          <p:cNvSpPr/>
          <p:nvPr/>
        </p:nvSpPr>
        <p:spPr>
          <a:xfrm>
            <a:off x="3937000" y="0"/>
            <a:ext cx="507900" cy="5079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6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3</a:t>
            </a:r>
            <a:endParaRPr sz="2000">
              <a:solidFill>
                <a:srgbClr val="FFD6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3810000" y="10160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Content Moderation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4381500" y="1714500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utfit SemiBold"/>
                <a:ea typeface="Outfit SemiBold"/>
                <a:cs typeface="Outfit SemiBold"/>
                <a:sym typeface="Outfit SemiBold"/>
              </a:rPr>
              <a:t>Advanced Filtering</a:t>
            </a:r>
            <a:endParaRPr sz="1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746500" y="2222500"/>
            <a:ext cx="50799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Ensures safe and professional interactions by filtering content and preventing inappropriate language or behavior.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Maintains a positive and respectful interview environment, enhancing the candidate's experience and perception of the hiring process.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Utilizes AI-powered moderation tools to analyze and flag potentially harmful or inappropriate content, prioritizing user safety and comfort.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Guarding against any potential misuse or misconduct, creating a secure and trustworthy interview setting for all participants.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14157" r="14157" t="0"/>
          <a:stretch/>
        </p:blipFill>
        <p:spPr>
          <a:xfrm>
            <a:off x="381000" y="0"/>
            <a:ext cx="3048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2222500" y="4699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8900" y="1714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cap="flat" cmpd="sng" w="63500">
            <a:solidFill>
              <a:srgbClr val="FFD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8"/>
          <p:cNvSpPr/>
          <p:nvPr/>
        </p:nvSpPr>
        <p:spPr>
          <a:xfrm>
            <a:off x="3937000" y="0"/>
            <a:ext cx="507900" cy="5079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6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4</a:t>
            </a:r>
            <a:endParaRPr sz="2000">
              <a:solidFill>
                <a:srgbClr val="FFD6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3810000" y="10160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Professional UI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4381500" y="1714500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utfit SemiBold"/>
                <a:ea typeface="Outfit SemiBold"/>
                <a:cs typeface="Outfit SemiBold"/>
                <a:sym typeface="Outfit SemiBold"/>
              </a:rPr>
              <a:t>Gradio Interface</a:t>
            </a:r>
            <a:endParaRPr sz="1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594100" y="2222500"/>
            <a:ext cx="54858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Powered by Gradio with a sleek and responsive design, offering a user-friendly and visually appealing interview experience.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Enhances the overall interaction and usability, providing intuitive navigation and a modern interface for both candidates and interviewers.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Optimizes the interview process with easy access to features, clear information display, and seamless navigation for a smooth user experience.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Reflects professionalism and sophistication, setting a positive first impression and fostering engagement throughout the interview session.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0" l="30210" r="30206" t="0"/>
          <a:stretch/>
        </p:blipFill>
        <p:spPr>
          <a:xfrm>
            <a:off x="381000" y="0"/>
            <a:ext cx="3048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2222500" y="4699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8900" y="17145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cap="flat" cmpd="sng" w="63500">
            <a:solidFill>
              <a:srgbClr val="FFD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9"/>
          <p:cNvSpPr/>
          <p:nvPr/>
        </p:nvSpPr>
        <p:spPr>
          <a:xfrm>
            <a:off x="3937000" y="0"/>
            <a:ext cx="507900" cy="5079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6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5</a:t>
            </a:r>
            <a:endParaRPr sz="2000">
              <a:solidFill>
                <a:srgbClr val="FFD6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3810000" y="10160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Secure Data Handling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4381500" y="1523900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utfit SemiBold"/>
                <a:ea typeface="Outfit SemiBold"/>
                <a:cs typeface="Outfit SemiBold"/>
                <a:sym typeface="Outfit SemiBold"/>
              </a:rPr>
              <a:t>GDPR Compliance</a:t>
            </a:r>
            <a:endParaRPr sz="1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3594100" y="1942325"/>
            <a:ext cx="54504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Complies with GDPR regulations and encrypts sensitive information to ensure data privacy and protection throughout the interview process.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Prioritizes the confidentiality and security of candidate data, implementing robust measures to prevent unauthorized access or data breaches.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Maintains transparency and accountability in data handling, instilling trust and confidence in both candidates and organizations using the platform.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Adheres to industry standards and best practices in data security, safeguarding information and upholding ethical principles in data management.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30250" r="30253" t="0"/>
          <a:stretch/>
        </p:blipFill>
        <p:spPr>
          <a:xfrm>
            <a:off x="284175" y="0"/>
            <a:ext cx="3144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2222500" y="4699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000" y="1542613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0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cap="flat" cmpd="sng" w="63500">
            <a:solidFill>
              <a:srgbClr val="FFD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0"/>
          <p:cNvSpPr/>
          <p:nvPr/>
        </p:nvSpPr>
        <p:spPr>
          <a:xfrm>
            <a:off x="3937000" y="0"/>
            <a:ext cx="507900" cy="5079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6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6</a:t>
            </a:r>
            <a:endParaRPr sz="2000">
              <a:solidFill>
                <a:srgbClr val="FFD6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3810000" y="10160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Real-Time Feedback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4381500" y="1523900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utfit SemiBold"/>
                <a:ea typeface="Outfit SemiBold"/>
                <a:cs typeface="Outfit SemiBold"/>
                <a:sym typeface="Outfit SemiBold"/>
              </a:rPr>
              <a:t>Enhanced Evaluation</a:t>
            </a:r>
            <a:endParaRPr sz="1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3513550" y="1965800"/>
            <a:ext cx="5531100" cy="21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Provides instant feedback on candidate responses, enabling real-time assessment and performance evaluation during the interview process.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Facilitates immediate insights into candidate capabilities, strengths, and areas for improvement, enhancing the interview experience and decision-making.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Promotes interactive engagement and learning through immediate feedback, fostering continuous improvement and skill development for candidates.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Enhances communication between candidates and interviewers, creating a dynamic and constructive dialogue to maximize assessment effectiveness.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0" l="30250" r="30253" t="0"/>
          <a:stretch/>
        </p:blipFill>
        <p:spPr>
          <a:xfrm>
            <a:off x="381000" y="0"/>
            <a:ext cx="3048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2222500" y="4699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000" y="15239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1"/>
          <p:cNvCxnSpPr/>
          <p:nvPr/>
        </p:nvCxnSpPr>
        <p:spPr>
          <a:xfrm>
            <a:off x="3460750" y="0"/>
            <a:ext cx="0" cy="1397100"/>
          </a:xfrm>
          <a:prstGeom prst="straightConnector1">
            <a:avLst/>
          </a:prstGeom>
          <a:noFill/>
          <a:ln cap="flat" cmpd="sng" w="63500">
            <a:solidFill>
              <a:srgbClr val="FFD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1"/>
          <p:cNvSpPr/>
          <p:nvPr/>
        </p:nvSpPr>
        <p:spPr>
          <a:xfrm>
            <a:off x="3937000" y="0"/>
            <a:ext cx="507900" cy="507900"/>
          </a:xfrm>
          <a:prstGeom prst="rect">
            <a:avLst/>
          </a:prstGeom>
          <a:solidFill>
            <a:srgbClr val="1A6746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D6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7</a:t>
            </a:r>
            <a:endParaRPr sz="2000">
              <a:solidFill>
                <a:srgbClr val="FFD6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3810000" y="1016000"/>
            <a:ext cx="507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A6746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Customizable Interview Flow</a:t>
            </a:r>
            <a:endParaRPr sz="3200">
              <a:solidFill>
                <a:srgbClr val="1A6746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4381500" y="1397100"/>
            <a:ext cx="431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utfit SemiBold"/>
                <a:ea typeface="Outfit SemiBold"/>
                <a:cs typeface="Outfit SemiBold"/>
                <a:sym typeface="Outfit SemiBold"/>
              </a:rPr>
              <a:t>Adaptation Flexibility</a:t>
            </a:r>
            <a:endParaRPr sz="1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3594100" y="1778100"/>
            <a:ext cx="5391900" cy="23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Allows easy configuration of interview structures to align with specific hiring needs, tailoring the interview experience to match organizational requirements.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Offers customization options for question types, difficulty levels, and flow adaptability, enhancing the flexibility and relevance of the interview process.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Enables personalized interviews tailored to different roles, experience levels, and technical competencies, ensuring a targeted and efficient assessment approach.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</a:pPr>
            <a:r>
              <a:rPr lang="en" sz="1200">
                <a:latin typeface="Outfit"/>
                <a:ea typeface="Outfit"/>
                <a:cs typeface="Outfit"/>
                <a:sym typeface="Outfit"/>
              </a:rPr>
              <a:t>Supports dynamic adjustments during the interview, accommodating changing requirements and objectives for comprehensive evaluation and selection.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30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2222500" y="4699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Photo by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000" y="13971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